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  <p:sldMasterId id="2147483687" r:id="rId2"/>
  </p:sldMasterIdLst>
  <p:notesMasterIdLst>
    <p:notesMasterId r:id="rId21"/>
  </p:notesMasterIdLst>
  <p:handoutMasterIdLst>
    <p:handoutMasterId r:id="rId22"/>
  </p:handoutMasterIdLst>
  <p:sldIdLst>
    <p:sldId id="315" r:id="rId3"/>
    <p:sldId id="318" r:id="rId4"/>
    <p:sldId id="319" r:id="rId5"/>
    <p:sldId id="320" r:id="rId6"/>
    <p:sldId id="321" r:id="rId7"/>
    <p:sldId id="322" r:id="rId8"/>
    <p:sldId id="323" r:id="rId9"/>
    <p:sldId id="334" r:id="rId10"/>
    <p:sldId id="325" r:id="rId11"/>
    <p:sldId id="324" r:id="rId12"/>
    <p:sldId id="326" r:id="rId13"/>
    <p:sldId id="331" r:id="rId14"/>
    <p:sldId id="327" r:id="rId15"/>
    <p:sldId id="328" r:id="rId16"/>
    <p:sldId id="329" r:id="rId17"/>
    <p:sldId id="330" r:id="rId18"/>
    <p:sldId id="332" r:id="rId19"/>
    <p:sldId id="333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orient="horz" pos="1620" userDrawn="1">
          <p15:clr>
            <a:srgbClr val="A4A3A4"/>
          </p15:clr>
        </p15:guide>
        <p15:guide id="7" pos="5470">
          <p15:clr>
            <a:srgbClr val="A4A3A4"/>
          </p15:clr>
        </p15:guide>
        <p15:guide id="8" pos="2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C5"/>
    <a:srgbClr val="F83308"/>
    <a:srgbClr val="FD9208"/>
    <a:srgbClr val="009FDF"/>
    <a:srgbClr val="F3D54E"/>
    <a:srgbClr val="F0CE3E"/>
    <a:srgbClr val="00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0CB531-0374-4866-A389-377FF728ABE6}" v="3" dt="2022-05-13T22:22:29.7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50" autoAdjust="0"/>
    <p:restoredTop sz="94634" autoAdjust="0"/>
  </p:normalViewPr>
  <p:slideViewPr>
    <p:cSldViewPr snapToGrid="0">
      <p:cViewPr varScale="1">
        <p:scale>
          <a:sx n="148" d="100"/>
          <a:sy n="148" d="100"/>
        </p:scale>
        <p:origin x="836" y="76"/>
      </p:cViewPr>
      <p:guideLst>
        <p:guide orient="horz" pos="1620"/>
        <p:guide pos="5470"/>
        <p:guide pos="2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 snapToGrid="0" showGuides="1">
      <p:cViewPr varScale="1">
        <p:scale>
          <a:sx n="63" d="100"/>
          <a:sy n="63" d="100"/>
        </p:scale>
        <p:origin x="2285" y="5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Intel Clea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FD7B2-88A6-E34E-8EF8-CB0C7BA47ADD}" type="datetimeFigureOut">
              <a:rPr lang="en-US" smtClean="0">
                <a:latin typeface="Intel Clear"/>
              </a:rPr>
              <a:pPr/>
              <a:t>5/13/2022</a:t>
            </a:fld>
            <a:endParaRPr lang="en-US" dirty="0">
              <a:latin typeface="Intel Clea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Intel Cle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CFA4E-18EB-6D49-8DE2-7A74038C2C1C}" type="slidenum">
              <a:rPr lang="en-US" smtClean="0">
                <a:latin typeface="Intel Clear"/>
              </a:rPr>
              <a:pPr/>
              <a:t>‹#›</a:t>
            </a:fld>
            <a:endParaRPr lang="en-US" dirty="0">
              <a:latin typeface="Intel Clear"/>
            </a:endParaRPr>
          </a:p>
        </p:txBody>
      </p:sp>
    </p:spTree>
    <p:extLst>
      <p:ext uri="{BB962C8B-B14F-4D97-AF65-F5344CB8AC3E}">
        <p14:creationId xmlns:p14="http://schemas.microsoft.com/office/powerpoint/2010/main" val="9129941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5:35:28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0 1144,'0'0'9225,"-3"0"-9096,0 1-66,0 0 1,0 0 0,-1 0 0,1 0-1,0 1 1,0-1 0,0 1-1,0 0 1,1 0 0,-1 0 0,0 0-1,1 0 1,-1 1 0,-2 4 0,-38 45 490,34-40-416,1 0-89,0 0 0,1 1 0,0 0 0,1 0 0,0 1 0,1 0 0,1 0 0,0 0 0,1 0 0,0 1 0,1-1 0,1 1 0,0-1 0,3 24 0,0-12 194,10 49 0,-12-70-71,2 0 1,-1 0 0,1 0 0,-1 0 0,5 7 0,-6-11 32,10-4-7478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5:37:10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1 1488,'-7'25'697,"1"1"-1,2-1 0,1 1 1,-1 52-1,3-31-177,5 82 585,1 3-295,-41 295 665,15-226-749,17-152-558,-15 259 415,4-137-418,-15 66 133,23-193-245,-31 238 188,24-116-139,-1-63-2,9-67-15,-17 70 203,8-17-39,-7 78 177,21-155-414,-7 296 173,8-308-256,0 19-579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5:37:17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0 414 1300,'0'0'1764,"3"10"6210,12-41-7200,-14 31-668,18-34 541,26-53 31,-40 75-603,1 0-1,0 0 0,14-19 0,0-1-2,-18 27-65,16-13 14,-16 17-21,-1-2-2,16-12 3,56-41-11,-44 43 4,-19 9-2,3-3 15,0 1-1,1 0 1,0 1-1,24-5 1,-36 10-7,0-1-2,9-1 0,-8 1-1,0 1 13,85-15 0,-80 12-4,-2 2-4,28 5-4,-27-3-4,53 1 6,-59-1 19,1-1-12,15 0-7,12 4-15,-21-3 18,10 3 3,27 10 67,-44-13-66,44 20 16,-14-5-5,-30-15-23,25 15 39,-25-15-37,0 0 8,19 9 13,-16-7-23,-3-3-2,0 1 8,3 1-3,-2-2 4,0 1 0,0 0 0,0 0 0,0 0 0,-1 1 0,1-1 0,0 0 0,0 1 0,-1-1 1,1 1-1,1 2 0,-3-4 4,25 19 17,-4-4 40,-20-14-55,0 0-9,4 3 0,0 1 3,39 42 125,-43-46-113,16 17 7,-1-1 22,-12-13-36,-1-1 0,1 1 0,-1 0 0,0 0 0,0 0 0,0 0 0,-1 0 0,4 7 0,9 10 15,1-2-43,-16-19 16,28 37 35,12 13-53,-24-32 35,-2 0 0,0 1-1,15 27 1,-19-28-8,18 24 1,-12-18-27,-15-22 31,3 6-6,0 1 1,0-1 0,1 0-1,0 0 1,6 7 0,4 6-10,15 31 19,3-2 0,42 51 0,-66-90-6,-1 1 0,11 21-1,10 15-4,-1-8-1,-17-22 2,24 27-1,-26-34 10,-1 0 0,10 20 0,-4-8 0,11 13 142,50 53-1,-34-35 222,-30-38-100,0-1 1,14 14-1,-4-10 99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5:39:17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4 964,'-19'-1'10900,"19"1"-10868,-1 1 0,1-1 0,0 0 1,0 0-1,-1 1 0,1-1 0,0 0 0,-1 1 1,1-1-1,0 0 0,0 1 0,0-1 0,-1 0 1,1 1-1,0-1 0,0 0 0,0 1 0,0-1 1,0 1-1,0-1 0,0 0 0,0 1 0,0-1 1,0 1-1,0-1 0,0 0 0,0 1 0,0-1 1,0 1-1,0-1 0,0 0 0,0 1 1,1-1-1,-1 0 0,0 1 0,0-1 0,0 0 1,1 1-1,23 4 349,-24-5-385,102 8 555,109-7-1,-171-2-445,57-9 75,-66 6-321,40-2 0,-52 1-1374,-6 0-4914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5:39:28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1 980,'-21'20'11209,"21"-20"-11099,0 0 1,0 0-1,0 0 1,0 0-1,0 0 0,0 0 1,1 0-1,-1 0 1,0 0-1,14 6 1010,16 2-937,44 0 620,26 2-85,104-3 1,-132-6-820,-46 0-2324,1-1-4524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5:41:55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1422 707 1536,'8'-6'591,"0"-1"0,0 0-1,-1-1 1,1 0 0,-2 0 0,10-13 0,-6 6-201,5-4-50,-1-1 0,-1-1-1,20-44 1,-28 52-212,-1 1 0,0-1-1,0 0 1,-1 0 0,-1-1-1,-1 1 1,1-1-1,-2-21 1,-2 23-19,0 0-1,0 0 1,-1 0-1,-1 0 1,0 1-1,0 0 1,-2 0-1,1 0 1,-1 0 0,0 1-1,-1 0 1,-1 0-1,1 1 1,-1 0-1,-1 0 1,0 1-1,-11-9 1,-12-6 103,0 2 1,-1 1-1,-1 1 1,-40-14-1,49 23-75,0 1-1,-1 2 0,0 1 0,0 0 0,-47-2 1,5 6 252,-72 5 0,107 1-259,0 0 0,0 2 0,1 2 0,0 1 0,0 1 0,1 2 0,1 1 0,-40 24 0,8 0 68,2 4-1,-97 85 1,122-95-133,2 1-1,1 2 0,-28 40 1,47-56-35,0 1-1,1 1 1,1 1 0,1-1 0,1 2-1,0-1 1,2 1 0,-6 26 0,11-36-10,1-1 1,0 1-1,1-1 1,0 1-1,0 0 1,1-1-1,1 1 1,0-1-1,1 1 1,0-1-1,5 13 1,-1-10 7,0 1-1,1-1 1,0 0 0,1-1 0,1 0 0,0 0-1,17 15 1,-5-8 13,2-1-1,0 0 0,1-2 1,1-1-1,0-1 0,1-1 1,1-2-1,36 12 0,15-2 37,108 14 0,-171-33-67,41 6 59,1-3-1,0-2 1,0-3-1,0-2 1,0-3 0,0-2-1,-1-3 1,0-2-1,0-3 1,-1-3-1,70-30 1,-96 34-69,0-1 0,-2-2 0,0-1 0,-1-1 0,0-1 0,-2-1 0,0-2-1,-1 0 1,-2-2 0,0 0 0,21-33 0,-26 31-96,-2 0 0,-1-1-1,-1-1 1,-1 0-1,-1-1 1,-2 0 0,-1 0-1,-2-1 1,6-47 0,-11 57-217,-1 0 1,-1 0 0,0 0-1,-1 0 1,-2 0 0,-8-32 0,7 37-406,-1 0 0,-1 0 0,0 0 0,-1 1 0,0 0 0,-1 1 0,-1 0 0,-21-23 0,-13-5-2795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5:42:36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1552,'166'-12'5313,"81"17"-2311,-132-2-1945,254 24 1389,-141-6-1479,-3-7-157,-127-12-1604,159-14 0,-226 8-1102,-12-1-2521,-10 2 1119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5:45:5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1104,'0'0'2199,"12"6"6686,-8-4-8421,-3-1-380,1 0 0,-1 0 0,1 0-1,0 0 1,-1 0 0,1-1-1,0 1 1,-1 0 0,1-1 0,0 0-1,0 1 1,-1-1 0,1 0-1,0 0 1,3 0 0,36-4 197,-22 1-123,77 1 126,-53 2-175,81-10-1,71-20 99,-170 27 17,-40 5 12,-88 17-24,71-12-16,-59 7 0,-116 2 174,186-13-319,-34 1 105,50-4 123,9 0-101,21 2-84,39 1-657,-26-5-1557,-12 0-4815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tel Cle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tel Clear"/>
              </a:defRPr>
            </a:lvl1pPr>
          </a:lstStyle>
          <a:p>
            <a:fld id="{ED7FC5FE-6F0D-D34A-8EE6-C95B4F5F4DC8}" type="datetimeFigureOut">
              <a:rPr lang="en-US" smtClean="0"/>
              <a:pPr/>
              <a:t>5/13/2022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tel Cle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tel Clear"/>
              </a:defRPr>
            </a:lvl1pPr>
          </a:lstStyle>
          <a:p>
            <a:fld id="{D61C8689-8455-3546-ADF9-3B7273760F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2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with Linear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4687" y="2479422"/>
            <a:ext cx="8212886" cy="1102519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6500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Linear gradient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493008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797" y="383169"/>
            <a:ext cx="1248049" cy="8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19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678363" y="1"/>
            <a:ext cx="4465637" cy="476884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4006850" cy="868680"/>
          </a:xfrm>
        </p:spPr>
        <p:txBody>
          <a:bodyPr>
            <a:noAutofit/>
          </a:bodyPr>
          <a:lstStyle>
            <a:lvl1pPr>
              <a:defRPr sz="2800"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4" y="1325244"/>
            <a:ext cx="4006850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29004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2108062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chemeClr val="tx2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</a:t>
            </a:r>
            <a:br>
              <a:rPr lang="en-US" dirty="0"/>
            </a:br>
            <a:r>
              <a:rPr lang="en-US" dirty="0"/>
              <a:t>white 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3241150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Section Break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5613" y="2108062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</a:t>
            </a:r>
            <a:br>
              <a:rPr lang="en-US" dirty="0"/>
            </a:br>
            <a:r>
              <a:rPr lang="en-US" dirty="0"/>
              <a:t>blue section break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455613" y="3241150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</p:spTree>
    <p:extLst>
      <p:ext uri="{BB962C8B-B14F-4D97-AF65-F5344CB8AC3E}">
        <p14:creationId xmlns:p14="http://schemas.microsoft.com/office/powerpoint/2010/main" val="111011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2234882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baseline="0">
                <a:solidFill>
                  <a:schemeClr val="accent2"/>
                </a:solidFill>
                <a:latin typeface="Intel Clear"/>
                <a:ea typeface="Intel Clear"/>
                <a:cs typeface="Intel Cle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40pt Intel Clear Light Body.</a:t>
            </a:r>
            <a:br>
              <a:rPr lang="en-US" dirty="0"/>
            </a:br>
            <a:r>
              <a:rPr lang="en-US" dirty="0"/>
              <a:t>For content that is not a section, but has a big idea in text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1101794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4000" b="0" cap="none" spc="0" baseline="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40pt Intel Clear Heading</a:t>
            </a:r>
          </a:p>
        </p:txBody>
      </p:sp>
    </p:spTree>
    <p:extLst>
      <p:ext uri="{BB962C8B-B14F-4D97-AF65-F5344CB8AC3E}">
        <p14:creationId xmlns:p14="http://schemas.microsoft.com/office/powerpoint/2010/main" val="40012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Break Image">
    <p:bg>
      <p:bgPr>
        <a:gradFill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2260088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 blue section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3348787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baseline="0">
                <a:solidFill>
                  <a:schemeClr val="accent3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2574131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>
                <a:solidFill>
                  <a:srgbClr val="0071C5"/>
                </a:solidFill>
              </a:defRPr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</p:spTree>
    <p:extLst>
      <p:ext uri="{BB962C8B-B14F-4D97-AF65-F5344CB8AC3E}">
        <p14:creationId xmlns:p14="http://schemas.microsoft.com/office/powerpoint/2010/main" val="38437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41371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6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 Radial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.psf\Home\Desktop\Inte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32" y="1875130"/>
            <a:ext cx="2108795" cy="13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ack Cover Radial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_experience_hrz_wht_rgb_30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79" y="1874822"/>
            <a:ext cx="3646443" cy="15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D2800-9B50-4F28-8CB2-9718BAC46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1B84D-F837-4540-AFE6-D28CCBAC5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6FD39-0B8C-4989-B52E-DFC2F9D2D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74A1F-FCB8-4BAD-AD0D-F27469D3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0215-4F40-4202-BF23-01DB4AF55DBB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E9475-3969-4F0B-8B12-72EE83DD2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1E063-2FBD-428B-A5C9-BB5EF434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2A39-D909-471A-B35B-933703AAA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1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Linear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4687" y="2479422"/>
            <a:ext cx="8212886" cy="1102519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6500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Linear gradient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493008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  <p:pic>
        <p:nvPicPr>
          <p:cNvPr id="5" name="Picture 4" descr="int_experience_hrz_wht_rgb_1500.pn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3" y="389228"/>
            <a:ext cx="2121766" cy="8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0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F9166FB-2941-4E63-8D89-12CDF6D5BBA3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959ACFF-EE4F-4EAD-A959-D0E925025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31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F9166FB-2941-4E63-8D89-12CDF6D5BBA3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959ACFF-EE4F-4EAD-A959-D0E925025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8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30000">
              <a:schemeClr val="tx2"/>
            </a:gs>
            <a:gs pos="100000">
              <a:srgbClr val="009FDF"/>
            </a:gs>
            <a:gs pos="65000">
              <a:srgbClr val="0071C5"/>
            </a:gs>
          </a:gsLst>
          <a:lin ang="198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688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797" y="383169"/>
            <a:ext cx="1248049" cy="8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44687" y="2479422"/>
            <a:ext cx="8212886" cy="1102519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6500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image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493008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</p:spTree>
    <p:extLst>
      <p:ext uri="{BB962C8B-B14F-4D97-AF65-F5344CB8AC3E}">
        <p14:creationId xmlns:p14="http://schemas.microsoft.com/office/powerpoint/2010/main" val="18083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3" y="1203325"/>
            <a:ext cx="8228012" cy="34258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69913" marR="0" indent="-2254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Intel Clear" panose="020B0604020203020204" pitchFamily="34" charset="0"/>
              <a:buChar char="–"/>
              <a:tabLst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914400" indent="-228600">
              <a:defRPr sz="1600">
                <a:solidFill>
                  <a:schemeClr val="tx2"/>
                </a:solidFill>
              </a:defRPr>
            </a:lvl3pPr>
            <a:lvl4pPr marL="1258888" indent="-228600">
              <a:defRPr sz="1400">
                <a:solidFill>
                  <a:schemeClr val="tx2"/>
                </a:solidFill>
              </a:defRPr>
            </a:lvl4pPr>
            <a:lvl5pPr marL="1601788" indent="-228600"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marL="569913" marR="0" lvl="1" indent="-2254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Intel Clear" panose="020B0604020203020204" pitchFamily="34" charset="0"/>
              <a:buChar char="–"/>
              <a:tabLst/>
              <a:defRPr/>
            </a:pPr>
            <a:r>
              <a:rPr lang="en-US" dirty="0"/>
              <a:t>18pt Intel Clear sub-bullet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/>
              <a:t>14pt Intel Clear fourth level</a:t>
            </a:r>
          </a:p>
          <a:p>
            <a:pPr lvl="4"/>
            <a:r>
              <a:rPr lang="en-US" dirty="0"/>
              <a:t>12pt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51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30763" y="943430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r>
              <a:rPr lang="en-US" sz="1100">
                <a:latin typeface="Arial"/>
              </a:rPr>
              <a:t>Click icon to add picture</a:t>
            </a:r>
            <a:endParaRPr lang="en-US" sz="1100" dirty="0">
              <a:latin typeface="Arial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0763" y="2843897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r>
              <a:rPr lang="en-US" sz="1100">
                <a:latin typeface="Arial"/>
              </a:rPr>
              <a:t>Click icon to add picture</a:t>
            </a:r>
            <a:endParaRPr lang="en-US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91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dirty="0" smtClean="0"/>
            </a:lvl1pPr>
            <a:lvl2pPr marL="569913" marR="0" indent="-2254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Intel Clear" panose="020B0604020203020204" pitchFamily="34" charset="0"/>
              <a:buChar char="–"/>
              <a:tabLst/>
              <a:defRPr lang="en-US">
                <a:solidFill>
                  <a:schemeClr val="tx2"/>
                </a:solidFill>
              </a:defRPr>
            </a:lvl2pPr>
            <a:lvl3pPr marL="914400" indent="-228600">
              <a:defRPr lang="en-US" sz="1400" dirty="0" smtClean="0">
                <a:solidFill>
                  <a:schemeClr val="tx2"/>
                </a:solidFill>
              </a:defRPr>
            </a:lvl3pPr>
            <a:lvl4pPr marL="1258888" indent="-228600">
              <a:defRPr lang="en-US" sz="1200" dirty="0" smtClean="0">
                <a:solidFill>
                  <a:schemeClr val="tx2"/>
                </a:solidFill>
              </a:defRPr>
            </a:lvl4pPr>
            <a:lvl5pPr marL="1601788" indent="-228600"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marL="569913" marR="0" lvl="1" indent="-2254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Intel Clear" panose="020B0604020203020204" pitchFamily="34" charset="0"/>
              <a:buChar char="–"/>
              <a:tabLst/>
              <a:defRPr/>
            </a:pPr>
            <a:r>
              <a:rPr lang="en-US" dirty="0"/>
              <a:t>18pt Intel Clear sub-bullet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/>
              <a:t>14pt Intel Clear fourth level</a:t>
            </a:r>
          </a:p>
          <a:p>
            <a:pPr lvl="4"/>
            <a:r>
              <a:rPr lang="en-US" dirty="0"/>
              <a:t>12pt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78363" y="1203324"/>
            <a:ext cx="4005264" cy="3425825"/>
          </a:xfrm>
        </p:spPr>
        <p:txBody>
          <a:bodyPr vert="horz" lIns="0" tIns="0" rIns="0" bIns="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dirty="0" smtClean="0"/>
            </a:lvl1pPr>
            <a:lvl2pPr marL="569913" marR="0" indent="-2254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Intel Clear" panose="020B0604020203020204" pitchFamily="34" charset="0"/>
              <a:buChar char="–"/>
              <a:tabLst/>
              <a:defRPr lang="en-US">
                <a:solidFill>
                  <a:schemeClr val="tx2"/>
                </a:solidFill>
              </a:defRPr>
            </a:lvl2pPr>
            <a:lvl3pPr marL="914400" indent="-228600">
              <a:defRPr lang="en-US" sz="1400" dirty="0" smtClean="0">
                <a:solidFill>
                  <a:schemeClr val="tx2"/>
                </a:solidFill>
              </a:defRPr>
            </a:lvl3pPr>
            <a:lvl4pPr marL="1258888" indent="-228600">
              <a:defRPr lang="en-US" sz="1200" dirty="0" smtClean="0">
                <a:solidFill>
                  <a:schemeClr val="tx2"/>
                </a:solidFill>
              </a:defRPr>
            </a:lvl4pPr>
            <a:lvl5pPr marL="1601788" indent="-228600"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marL="569913" marR="0" lvl="1" indent="-2254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Intel Clear" panose="020B0604020203020204" pitchFamily="34" charset="0"/>
              <a:buChar char="–"/>
              <a:tabLst/>
              <a:defRPr/>
            </a:pPr>
            <a:r>
              <a:rPr lang="en-US" dirty="0"/>
              <a:t>18pt Intel Clear sub-bullet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/>
              <a:t>14pt Intel Clear fourth level</a:t>
            </a:r>
          </a:p>
          <a:p>
            <a:pPr lvl="4"/>
            <a:r>
              <a:rPr lang="en-US" dirty="0"/>
              <a:t>12pt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40620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5613" y="1203325"/>
            <a:ext cx="8228013" cy="3425825"/>
          </a:xfrm>
        </p:spPr>
        <p:txBody>
          <a:bodyPr anchor="ctr" anchorCtr="0"/>
          <a:lstStyle>
            <a:lvl1pPr marL="190500" indent="-190500">
              <a:defRPr sz="3600" b="1" baseline="0">
                <a:solidFill>
                  <a:schemeClr val="accent1"/>
                </a:solidFill>
                <a:latin typeface="+mn-lt"/>
                <a:cs typeface="Intel Clear"/>
              </a:defRPr>
            </a:lvl1pPr>
            <a:lvl2pPr marL="417513" indent="-225425">
              <a:buFont typeface="Intel Clear" pitchFamily="34" charset="0"/>
              <a:buChar char="–"/>
              <a:defRPr sz="1200" baseline="0">
                <a:latin typeface="+mn-lt"/>
                <a:cs typeface="Intel Clear" panose="020B0604020203020204" pitchFamily="34" charset="0"/>
              </a:defRPr>
            </a:lvl2pPr>
            <a:lvl3pPr marL="685800" indent="-228600">
              <a:buFont typeface="Intel Clear" pitchFamily="34" charset="0"/>
              <a:buChar char="–"/>
              <a:defRPr sz="1200">
                <a:latin typeface="+mn-lt"/>
              </a:defRPr>
            </a:lvl3pPr>
            <a:lvl4pPr>
              <a:buFont typeface="Intel Clear" pitchFamily="34" charset="0"/>
              <a:buChar char="–"/>
              <a:defRPr sz="1100">
                <a:latin typeface="+mn-lt"/>
              </a:defRPr>
            </a:lvl4pPr>
            <a:lvl5pPr>
              <a:buFont typeface="Intel Clear" pitchFamily="34" charset="0"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“36pt Intel Clear Bold Text”</a:t>
            </a:r>
          </a:p>
          <a:p>
            <a:pPr lvl="1"/>
            <a:r>
              <a:rPr lang="en-US" dirty="0" err="1"/>
              <a:t>12pt</a:t>
            </a:r>
            <a:r>
              <a:rPr lang="en-US" dirty="0"/>
              <a:t> Attribution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119294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688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36382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74131"/>
            <a:ext cx="9144000" cy="219471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5"/>
            <a:ext cx="4006851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678363" y="1203325"/>
            <a:ext cx="4005264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09487" y="4975795"/>
            <a:ext cx="184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chemeClr val="tx2"/>
              </a:solidFill>
              <a:cs typeface="Intel Clear"/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23926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587" y="4759452"/>
            <a:ext cx="9144000" cy="384048"/>
          </a:xfrm>
          <a:prstGeom prst="rect">
            <a:avLst/>
          </a:prstGeom>
          <a:gradFill flip="none" rotWithShape="1">
            <a:gsLst>
              <a:gs pos="32000">
                <a:schemeClr val="tx2"/>
              </a:gs>
              <a:gs pos="95000">
                <a:srgbClr val="009FDF"/>
              </a:gs>
              <a:gs pos="78000">
                <a:srgbClr val="0071C5"/>
              </a:gs>
            </a:gsLst>
            <a:lin ang="19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\\.psf\Home\Desktop\Intel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15" y="4830589"/>
            <a:ext cx="364336" cy="24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718551" y="4824510"/>
            <a:ext cx="2381" cy="237744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613" y="310130"/>
            <a:ext cx="8229600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28pt Intel Clear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3" y="1203325"/>
            <a:ext cx="8228012" cy="3425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18pt Intel Clear body text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352" y="4824387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+mn-lt"/>
                <a:cs typeface="Intel Clear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3238302" y="4899244"/>
            <a:ext cx="266739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Intel Confidential</a:t>
            </a:r>
            <a:r>
              <a:rPr lang="en-US" sz="800" baseline="0" dirty="0">
                <a:solidFill>
                  <a:schemeClr val="bg1"/>
                </a:solidFill>
              </a:rPr>
              <a:t> - Non-Volatile Memory Solutions Group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2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74" r:id="rId3"/>
    <p:sldLayoutId id="2147483650" r:id="rId4"/>
    <p:sldLayoutId id="2147483684" r:id="rId5"/>
    <p:sldLayoutId id="2147483652" r:id="rId6"/>
    <p:sldLayoutId id="2147483660" r:id="rId7"/>
    <p:sldLayoutId id="2147483668" r:id="rId8"/>
    <p:sldLayoutId id="2147483669" r:id="rId9"/>
    <p:sldLayoutId id="2147483670" r:id="rId10"/>
    <p:sldLayoutId id="2147483672" r:id="rId11"/>
    <p:sldLayoutId id="2147483651" r:id="rId12"/>
    <p:sldLayoutId id="2147483677" r:id="rId13"/>
    <p:sldLayoutId id="2147483665" r:id="rId14"/>
    <p:sldLayoutId id="2147483654" r:id="rId15"/>
    <p:sldLayoutId id="2147483655" r:id="rId16"/>
    <p:sldLayoutId id="2147483676" r:id="rId17"/>
    <p:sldLayoutId id="2147483681" r:id="rId18"/>
    <p:sldLayoutId id="214748369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i="0" kern="1200" spc="0" baseline="0">
          <a:solidFill>
            <a:schemeClr val="tx2"/>
          </a:solidFill>
          <a:latin typeface="Intel Clear"/>
          <a:ea typeface="Intel Clear"/>
          <a:cs typeface="Intel Clear"/>
        </a:defRPr>
      </a:lvl1pPr>
    </p:titleStyle>
    <p:bodyStyle>
      <a:lvl1pPr marL="0" indent="0" algn="l" defTabSz="457200" rtl="0" eaLnBrk="1" latinLnBrk="0" hangingPunct="1">
        <a:spcBef>
          <a:spcPts val="1200"/>
        </a:spcBef>
        <a:spcAft>
          <a:spcPts val="0"/>
        </a:spcAft>
        <a:buFont typeface="Wingdings" panose="05000000000000000000" pitchFamily="2" charset="2"/>
        <a:buNone/>
        <a:defRPr sz="1800" b="0" kern="1200">
          <a:solidFill>
            <a:schemeClr val="tx1"/>
          </a:solidFill>
          <a:latin typeface="+mn-lt"/>
          <a:ea typeface="+mn-ea"/>
          <a:cs typeface="Intel Clear" panose="020B0604020203020204" pitchFamily="34" charset="0"/>
        </a:defRPr>
      </a:lvl1pPr>
      <a:lvl2pPr marL="225425" indent="-225425" algn="l" defTabSz="457200" rtl="0" eaLnBrk="1" latinLnBrk="0" hangingPunct="1">
        <a:spcBef>
          <a:spcPts val="1200"/>
        </a:spcBef>
        <a:buFont typeface="Wingdings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2pPr>
      <a:lvl3pPr marL="571500" indent="-228600" algn="l" defTabSz="457200" rtl="0" eaLnBrk="1" latinLnBrk="0" hangingPunct="1">
        <a:spcBef>
          <a:spcPts val="800"/>
        </a:spcBef>
        <a:buFont typeface="Intel Clear" panose="020B0604020203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3pPr>
      <a:lvl4pPr marL="969963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4pPr>
      <a:lvl5pPr marL="1319213" indent="-228600" algn="l" defTabSz="457200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587" y="4759452"/>
            <a:ext cx="9144000" cy="384048"/>
          </a:xfrm>
          <a:prstGeom prst="rect">
            <a:avLst/>
          </a:prstGeom>
          <a:gradFill flip="none" rotWithShape="1">
            <a:gsLst>
              <a:gs pos="32000">
                <a:schemeClr val="tx2"/>
              </a:gs>
              <a:gs pos="95000">
                <a:srgbClr val="009FDF"/>
              </a:gs>
              <a:gs pos="78000">
                <a:srgbClr val="0071C5"/>
              </a:gs>
            </a:gsLst>
            <a:lin ang="19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 descr="\\.psf\Home\Desktop\Intel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15" y="4830589"/>
            <a:ext cx="364336" cy="24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8718551" y="4824510"/>
            <a:ext cx="2381" cy="237744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13" y="310130"/>
            <a:ext cx="8229600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28pt Intel Clear Headline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5613" y="1203325"/>
            <a:ext cx="8228012" cy="3425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352" y="4824387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+mn-lt"/>
                <a:cs typeface="Intel Clear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238302" y="4899244"/>
            <a:ext cx="266739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Intel Confidential</a:t>
            </a:r>
            <a:r>
              <a:rPr lang="en-US" sz="800" baseline="0" dirty="0">
                <a:solidFill>
                  <a:schemeClr val="bg1"/>
                </a:solidFill>
              </a:rPr>
              <a:t> - Non-Volatile Memory Solutions Group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4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2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tbeyer.com/private/mdb/misc/CoffeeTalk/StallSpin/Matty1-Stalll.mp4" TargetMode="External"/><Relationship Id="rId2" Type="http://schemas.openxmlformats.org/officeDocument/2006/relationships/hyperlink" Target="https://www.mattbeyer.com/private/mdb/videos-aviation/CoffeeTalk/Matty1-Stalll.mp4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tbeyer.com/private/mdb/misc/CoffeeTalk/StallSpin/Matty3-Spins3Turn.mp4" TargetMode="External"/><Relationship Id="rId2" Type="http://schemas.openxmlformats.org/officeDocument/2006/relationships/hyperlink" Target="https://www.mattbeyer.com/private/mdb/misc/CoffeeTalk/StallSpin/Matty2-Spin.mp4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ustomXml" Target="../ink/ink2.xml"/><Relationship Id="rId12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9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3" Type="http://schemas.openxmlformats.org/officeDocument/2006/relationships/image" Target="../media/image13.png"/><Relationship Id="rId12" Type="http://schemas.openxmlformats.org/officeDocument/2006/relationships/image" Target="../media/image40.png"/><Relationship Id="rId2" Type="http://schemas.openxmlformats.org/officeDocument/2006/relationships/image" Target="../media/image1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customXml" Target="../ink/ink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6.xml"/><Relationship Id="rId5" Type="http://schemas.openxmlformats.org/officeDocument/2006/relationships/image" Target="../media/image19.png"/><Relationship Id="rId31" Type="http://schemas.openxmlformats.org/officeDocument/2006/relationships/image" Target="../media/image6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687" y="2421694"/>
            <a:ext cx="5981819" cy="1044947"/>
          </a:xfrm>
        </p:spPr>
        <p:txBody>
          <a:bodyPr/>
          <a:lstStyle/>
          <a:p>
            <a:r>
              <a:rPr lang="en-US" sz="4800" dirty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</a:t>
            </a:r>
            <a:br>
              <a:rPr lang="en-US" sz="4800" dirty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.....Drinkable Oats.....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dirty="0"/>
              <a:t>Oct 2021  Matt Beyer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25B3FB-0FF6-4944-881B-0797E922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960" y="337850"/>
            <a:ext cx="2576183" cy="46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to the Airplane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3" y="858853"/>
            <a:ext cx="8228012" cy="3770298"/>
          </a:xfrm>
        </p:spPr>
        <p:txBody>
          <a:bodyPr>
            <a:normAutofit/>
          </a:bodyPr>
          <a:lstStyle/>
          <a:p>
            <a:r>
              <a:rPr lang="en-US" dirty="0"/>
              <a:t>Lift decreases quickly</a:t>
            </a:r>
          </a:p>
          <a:p>
            <a:r>
              <a:rPr lang="en-US" dirty="0"/>
              <a:t>Center of Gravity (CG) is in front of the Center of Lift (CL)</a:t>
            </a:r>
          </a:p>
          <a:p>
            <a:r>
              <a:rPr lang="en-US" dirty="0"/>
              <a:t>Nose will drop and aircraft begins rapidly descending</a:t>
            </a:r>
          </a:p>
          <a:p>
            <a:pPr lvl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C1EFB3-62C3-4B13-84A3-8F3AE569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11" y="2043772"/>
            <a:ext cx="5140015" cy="268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0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494457"/>
          </a:xfrm>
        </p:spPr>
        <p:txBody>
          <a:bodyPr/>
          <a:lstStyle/>
          <a:p>
            <a:r>
              <a:rPr lang="en-US" dirty="0"/>
              <a:t>Recovery from a Stall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3" y="858853"/>
            <a:ext cx="8228012" cy="3770298"/>
          </a:xfrm>
        </p:spPr>
        <p:txBody>
          <a:bodyPr>
            <a:normAutofit/>
          </a:bodyPr>
          <a:lstStyle/>
          <a:p>
            <a:r>
              <a:rPr lang="en-US" dirty="0"/>
              <a:t>Step 1: </a:t>
            </a:r>
            <a:r>
              <a:rPr lang="en-US" u="sng" dirty="0"/>
              <a:t>REDUCE THE ANGLE OF ATTACK</a:t>
            </a:r>
            <a:r>
              <a:rPr lang="en-US" dirty="0"/>
              <a:t> (it is that simple)</a:t>
            </a:r>
          </a:p>
          <a:p>
            <a:pPr lvl="1"/>
            <a:r>
              <a:rPr lang="en-US" dirty="0"/>
              <a:t>YES: this means push forward, nose down, reduce the AOA</a:t>
            </a:r>
          </a:p>
          <a:p>
            <a:pPr lvl="1"/>
            <a:r>
              <a:rPr lang="en-US" dirty="0"/>
              <a:t>NO: “Airplane is descending, I should pull back”</a:t>
            </a:r>
          </a:p>
          <a:p>
            <a:r>
              <a:rPr lang="en-US" dirty="0"/>
              <a:t>Increase airspeed ( add power)</a:t>
            </a:r>
          </a:p>
          <a:p>
            <a:r>
              <a:rPr lang="en-US" dirty="0"/>
              <a:t>Begin to level off (nose up)</a:t>
            </a:r>
          </a:p>
          <a:p>
            <a:r>
              <a:rPr lang="en-US" dirty="0"/>
              <a:t>Resume climb or cruise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C4447-F001-4D99-A7EE-284CDD3D3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584" y="2031108"/>
            <a:ext cx="4871102" cy="25419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6D3E165-A7F9-4575-AAB0-09749F0CF59E}"/>
                  </a:ext>
                </a:extLst>
              </p14:cNvPr>
              <p14:cNvContentPartPr/>
              <p14:nvPr/>
            </p14:nvContentPartPr>
            <p14:xfrm>
              <a:off x="4178321" y="3136625"/>
              <a:ext cx="212400" cy="25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6D3E165-A7F9-4575-AAB0-09749F0CF59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69681" y="3127625"/>
                <a:ext cx="230040" cy="4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65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494457"/>
          </a:xfrm>
        </p:spPr>
        <p:txBody>
          <a:bodyPr/>
          <a:lstStyle/>
          <a:p>
            <a:r>
              <a:rPr lang="en-US" dirty="0"/>
              <a:t>Performing a ‘Stall’ (training)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3" y="858853"/>
            <a:ext cx="8228012" cy="3770298"/>
          </a:xfrm>
        </p:spPr>
        <p:txBody>
          <a:bodyPr>
            <a:normAutofit/>
          </a:bodyPr>
          <a:lstStyle/>
          <a:p>
            <a:r>
              <a:rPr lang="en-US" dirty="0"/>
              <a:t>We Practice Practice </a:t>
            </a:r>
            <a:r>
              <a:rPr lang="en-US" dirty="0" err="1"/>
              <a:t>Practice</a:t>
            </a:r>
            <a:r>
              <a:rPr lang="en-US" dirty="0"/>
              <a:t>... Stall Entry and Recovery</a:t>
            </a:r>
          </a:p>
          <a:p>
            <a:r>
              <a:rPr lang="en-US" dirty="0"/>
              <a:t>&lt;Stall Video&gt;</a:t>
            </a:r>
            <a:endParaRPr lang="en-US" dirty="0">
              <a:hlinkClick r:id="rId2"/>
            </a:endParaRPr>
          </a:p>
          <a:p>
            <a:pPr lvl="1"/>
            <a:r>
              <a:rPr lang="en-US" sz="1100" dirty="0">
                <a:hlinkClick r:id="rId3"/>
              </a:rPr>
              <a:t>https://www.mattbeyer.com/private/mdb/misc/CoffeeTalk/StallSpin/Matty1-Stalll.mp4</a:t>
            </a:r>
            <a:endParaRPr lang="en-US" sz="1100" dirty="0"/>
          </a:p>
          <a:p>
            <a:pPr lvl="1"/>
            <a:endParaRPr lang="en-US" sz="1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8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494457"/>
          </a:xfrm>
        </p:spPr>
        <p:txBody>
          <a:bodyPr/>
          <a:lstStyle/>
          <a:p>
            <a:r>
              <a:rPr lang="en-US" dirty="0"/>
              <a:t>When Can a ‘Stall’ Occur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2" y="928697"/>
            <a:ext cx="8363647" cy="3770298"/>
          </a:xfrm>
        </p:spPr>
        <p:txBody>
          <a:bodyPr>
            <a:normAutofit/>
          </a:bodyPr>
          <a:lstStyle/>
          <a:p>
            <a:r>
              <a:rPr lang="en-US" dirty="0"/>
              <a:t>Can occur in any phase of flight</a:t>
            </a:r>
          </a:p>
          <a:p>
            <a:r>
              <a:rPr lang="en-US" dirty="0"/>
              <a:t>Most Common situations:</a:t>
            </a:r>
          </a:p>
          <a:p>
            <a:pPr lvl="1"/>
            <a:r>
              <a:rPr lang="en-US" dirty="0"/>
              <a:t>Takeoff: High AOA, slow airspeed, pilot distractions, want to climb fast</a:t>
            </a:r>
          </a:p>
          <a:p>
            <a:pPr lvl="1"/>
            <a:r>
              <a:rPr lang="en-US" dirty="0"/>
              <a:t>Landing: Low airspeed, pilot distractions (high workload)</a:t>
            </a:r>
          </a:p>
          <a:p>
            <a:pPr lvl="2"/>
            <a:r>
              <a:rPr lang="en-US" dirty="0"/>
              <a:t>Pilot pulls back (increases AOA) to ‘stretch the glide to the runway’</a:t>
            </a:r>
          </a:p>
          <a:p>
            <a:endParaRPr lang="en-US" dirty="0"/>
          </a:p>
          <a:p>
            <a:r>
              <a:rPr lang="en-US" dirty="0"/>
              <a:t>Stall recovery in the above scenarios is difficult</a:t>
            </a:r>
          </a:p>
          <a:p>
            <a:pPr lvl="1"/>
            <a:r>
              <a:rPr lang="en-US" dirty="0"/>
              <a:t>Insufficient altitude to recover (~50-200ft typically needed)</a:t>
            </a:r>
          </a:p>
        </p:txBody>
      </p:sp>
    </p:spTree>
    <p:extLst>
      <p:ext uri="{BB962C8B-B14F-4D97-AF65-F5344CB8AC3E}">
        <p14:creationId xmlns:p14="http://schemas.microsoft.com/office/powerpoint/2010/main" val="35814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494457"/>
          </a:xfrm>
        </p:spPr>
        <p:txBody>
          <a:bodyPr/>
          <a:lstStyle/>
          <a:p>
            <a:r>
              <a:rPr lang="en-US" dirty="0"/>
              <a:t>On Landing: ‘too low’ on final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2" y="928697"/>
            <a:ext cx="8363647" cy="3770298"/>
          </a:xfrm>
        </p:spPr>
        <p:txBody>
          <a:bodyPr>
            <a:normAutofit/>
          </a:bodyPr>
          <a:lstStyle/>
          <a:p>
            <a:r>
              <a:rPr lang="en-US" dirty="0"/>
              <a:t>My student is too low on final approach to runway</a:t>
            </a:r>
          </a:p>
          <a:p>
            <a:pPr lvl="1"/>
            <a:r>
              <a:rPr lang="en-US" dirty="0"/>
              <a:t>Tendency to ‘lift the nose’ to ‘stretch it’</a:t>
            </a:r>
          </a:p>
          <a:p>
            <a:pPr lvl="1"/>
            <a:r>
              <a:rPr lang="en-US" dirty="0"/>
              <a:t>Can lead to a stall at low altitude and....land short of the runway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D2923-36E3-48EC-A7CF-6D41D1CFD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599" y="2046946"/>
            <a:ext cx="6292867" cy="30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8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494457"/>
          </a:xfrm>
        </p:spPr>
        <p:txBody>
          <a:bodyPr/>
          <a:lstStyle/>
          <a:p>
            <a:r>
              <a:rPr lang="en-US" dirty="0"/>
              <a:t>Stall possibilities on Takeoff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2" y="928697"/>
            <a:ext cx="8363647" cy="3770298"/>
          </a:xfrm>
        </p:spPr>
        <p:txBody>
          <a:bodyPr>
            <a:normAutofit/>
          </a:bodyPr>
          <a:lstStyle/>
          <a:p>
            <a:r>
              <a:rPr lang="en-US" dirty="0"/>
              <a:t>Tendency to “Need to Climb fast and get out of here”</a:t>
            </a:r>
          </a:p>
          <a:p>
            <a:pPr lvl="1"/>
            <a:r>
              <a:rPr lang="en-US" dirty="0"/>
              <a:t>Can lead to a stall at low altitude (nose high, high AOA, slow speed)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0D038D-28F0-474F-A0BA-CB3EE1D84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871" y="1604506"/>
            <a:ext cx="6140153" cy="34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494457"/>
          </a:xfrm>
        </p:spPr>
        <p:txBody>
          <a:bodyPr/>
          <a:lstStyle/>
          <a:p>
            <a:r>
              <a:rPr lang="en-US" dirty="0"/>
              <a:t>What Happens if Wings are not stalled Equally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2" y="928697"/>
            <a:ext cx="8363647" cy="3770298"/>
          </a:xfrm>
        </p:spPr>
        <p:txBody>
          <a:bodyPr>
            <a:normAutofit/>
          </a:bodyPr>
          <a:lstStyle/>
          <a:p>
            <a:r>
              <a:rPr lang="en-US" dirty="0"/>
              <a:t>Back to the AOA chart, what happens if ‘unequal positions on the chart”?</a:t>
            </a:r>
          </a:p>
          <a:p>
            <a:pPr lvl="1"/>
            <a:r>
              <a:rPr lang="en-US" dirty="0"/>
              <a:t>One wing is ‘more stalled’ than the other.’</a:t>
            </a:r>
          </a:p>
          <a:p>
            <a:pPr lvl="1"/>
            <a:r>
              <a:rPr lang="en-US" dirty="0"/>
              <a:t>What do we think would happen?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A564C9-1EB5-4AF0-BCD7-DF13D51F9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19" y="2078516"/>
            <a:ext cx="4076446" cy="29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494457"/>
          </a:xfrm>
        </p:spPr>
        <p:txBody>
          <a:bodyPr/>
          <a:lstStyle/>
          <a:p>
            <a:r>
              <a:rPr lang="en-US" dirty="0"/>
              <a:t>Stalls can become ‘Spins’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2" y="928697"/>
            <a:ext cx="8363647" cy="3770298"/>
          </a:xfrm>
        </p:spPr>
        <p:txBody>
          <a:bodyPr>
            <a:normAutofit/>
          </a:bodyPr>
          <a:lstStyle/>
          <a:p>
            <a:r>
              <a:rPr lang="en-US" dirty="0"/>
              <a:t>A spin can occur “Both wings are stalled”, but...</a:t>
            </a:r>
          </a:p>
          <a:p>
            <a:pPr lvl="1"/>
            <a:r>
              <a:rPr lang="en-US" dirty="0"/>
              <a:t>But one wing is stalled more than the other</a:t>
            </a:r>
          </a:p>
          <a:p>
            <a:pPr lvl="1"/>
            <a:r>
              <a:rPr lang="en-US" dirty="0"/>
              <a:t>One wing is generating more lift</a:t>
            </a:r>
          </a:p>
          <a:p>
            <a:pPr lvl="2"/>
            <a:r>
              <a:rPr lang="en-US" dirty="0"/>
              <a:t>Creates an </a:t>
            </a:r>
            <a:r>
              <a:rPr lang="en-US" b="1" dirty="0"/>
              <a:t>‘auto-roll’</a:t>
            </a:r>
          </a:p>
          <a:p>
            <a:pPr lvl="1"/>
            <a:r>
              <a:rPr lang="en-US" dirty="0"/>
              <a:t>The other wing is generating more drag</a:t>
            </a:r>
          </a:p>
          <a:p>
            <a:pPr lvl="2"/>
            <a:r>
              <a:rPr lang="en-US" dirty="0"/>
              <a:t>Creates an </a:t>
            </a:r>
            <a:r>
              <a:rPr lang="en-US" b="1" dirty="0"/>
              <a:t>‘auto-yaw’</a:t>
            </a:r>
          </a:p>
          <a:p>
            <a:pPr lvl="1"/>
            <a:r>
              <a:rPr lang="en-US" dirty="0"/>
              <a:t>Stalling, Rolling, Yawing all together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6FFD22-A6CF-4BD5-844F-3E753CAC6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849" y="179942"/>
            <a:ext cx="2559095" cy="42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494457"/>
          </a:xfrm>
        </p:spPr>
        <p:txBody>
          <a:bodyPr/>
          <a:lstStyle/>
          <a:p>
            <a:r>
              <a:rPr lang="en-US" dirty="0"/>
              <a:t>Training for ‘Spins and Recovery”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2" y="928697"/>
            <a:ext cx="8363647" cy="3770298"/>
          </a:xfrm>
        </p:spPr>
        <p:txBody>
          <a:bodyPr>
            <a:normAutofit/>
          </a:bodyPr>
          <a:lstStyle/>
          <a:p>
            <a:r>
              <a:rPr lang="en-US" dirty="0"/>
              <a:t>Spin training is required to become a Certified Flight Instructor</a:t>
            </a:r>
          </a:p>
          <a:p>
            <a:r>
              <a:rPr lang="en-US" dirty="0"/>
              <a:t>&lt;video1&gt;</a:t>
            </a:r>
          </a:p>
          <a:p>
            <a:pPr lvl="1"/>
            <a:r>
              <a:rPr lang="en-US" sz="1400" dirty="0">
                <a:hlinkClick r:id="rId2"/>
              </a:rPr>
              <a:t>https://www.mattbeyer.com/private/mdb/misc/CoffeeTalk/StallSpin/Matty2-Spin.mp4</a:t>
            </a:r>
            <a:endParaRPr lang="en-US" sz="1400" dirty="0"/>
          </a:p>
          <a:p>
            <a:pPr lvl="1"/>
            <a:endParaRPr lang="en-US" dirty="0"/>
          </a:p>
          <a:p>
            <a:r>
              <a:rPr lang="en-US" dirty="0"/>
              <a:t>&lt;video2&gt;  3 rotations</a:t>
            </a:r>
          </a:p>
          <a:p>
            <a:pPr lvl="1"/>
            <a:r>
              <a:rPr lang="en-US" sz="1400">
                <a:hlinkClick r:id="rId3"/>
              </a:rPr>
              <a:t>https://www.mattbeyer.com/private/mdb/misc/CoffeeTalk/StallSpin/Matty3-Spins3Turn.mp4</a:t>
            </a:r>
            <a:endParaRPr lang="en-US" sz="140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(Now its ok to drink your coffee while safely on the ground)</a:t>
            </a:r>
          </a:p>
        </p:txBody>
      </p:sp>
    </p:spTree>
    <p:extLst>
      <p:ext uri="{BB962C8B-B14F-4D97-AF65-F5344CB8AC3E}">
        <p14:creationId xmlns:p14="http://schemas.microsoft.com/office/powerpoint/2010/main" val="10923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981" y="2098533"/>
            <a:ext cx="8212886" cy="1102519"/>
          </a:xfrm>
        </p:spPr>
        <p:txBody>
          <a:bodyPr/>
          <a:lstStyle/>
          <a:p>
            <a:r>
              <a:rPr lang="en-US" sz="4000" dirty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Aerodynamics of an Airplane ‘Stall’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dirty="0"/>
              <a:t>Oct 2021  Matt Beyer</a:t>
            </a:r>
          </a:p>
        </p:txBody>
      </p:sp>
    </p:spTree>
    <p:extLst>
      <p:ext uri="{BB962C8B-B14F-4D97-AF65-F5344CB8AC3E}">
        <p14:creationId xmlns:p14="http://schemas.microsoft.com/office/powerpoint/2010/main" val="38180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‘Aerodynamic Stall’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4201" y="889281"/>
            <a:ext cx="8228012" cy="3425825"/>
          </a:xfrm>
        </p:spPr>
        <p:txBody>
          <a:bodyPr/>
          <a:lstStyle/>
          <a:p>
            <a:r>
              <a:rPr lang="en-US" dirty="0"/>
              <a:t>Definition</a:t>
            </a:r>
          </a:p>
          <a:p>
            <a:pPr lvl="1"/>
            <a:r>
              <a:rPr lang="en-US" dirty="0"/>
              <a:t>A ‘Stall’ is defined as: “a sudden reduction in the lift generated by an </a:t>
            </a:r>
            <a:r>
              <a:rPr lang="en-US" dirty="0" err="1"/>
              <a:t>aerofoil</a:t>
            </a:r>
            <a:r>
              <a:rPr lang="en-US" dirty="0"/>
              <a:t> when the critical angle of attack is reached or exceeded.”</a:t>
            </a:r>
          </a:p>
          <a:p>
            <a:pPr lvl="1"/>
            <a:r>
              <a:rPr lang="en-US" dirty="0"/>
              <a:t>Lift is significantly reduced, Drag is significantly increased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7F26C1-A45A-4405-AAF8-E708DD17A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31" y="2367167"/>
            <a:ext cx="3983622" cy="2295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25BB35-5924-42CC-B675-874E6761E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611" y="2809186"/>
            <a:ext cx="2391521" cy="4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Terms/Phrases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Definition of Terms</a:t>
            </a:r>
          </a:p>
          <a:p>
            <a:pPr lvl="1"/>
            <a:r>
              <a:rPr lang="en-US" dirty="0"/>
              <a:t>Cord Line, </a:t>
            </a:r>
          </a:p>
          <a:p>
            <a:pPr lvl="1"/>
            <a:r>
              <a:rPr lang="en-US" dirty="0"/>
              <a:t>Relative Wind, </a:t>
            </a:r>
          </a:p>
          <a:p>
            <a:pPr lvl="1"/>
            <a:r>
              <a:rPr lang="en-US" dirty="0"/>
              <a:t>Angle of Attack (AOA)</a:t>
            </a:r>
          </a:p>
          <a:p>
            <a:pPr lvl="1"/>
            <a:r>
              <a:rPr lang="en-US" dirty="0"/>
              <a:t>Critical angle of attack</a:t>
            </a:r>
          </a:p>
          <a:p>
            <a:pPr lvl="2"/>
            <a:r>
              <a:rPr lang="en-US" dirty="0"/>
              <a:t>AOA &gt; ~18degrees</a:t>
            </a:r>
          </a:p>
          <a:p>
            <a:r>
              <a:rPr lang="en-US" dirty="0"/>
              <a:t>Reminder: A stall occurs when the AOA exceeds the critical angle of attack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F0CC6-000C-4EA5-ADF6-7CB7BEF04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336" y="242600"/>
            <a:ext cx="5056079" cy="32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AOA and Phases of Flight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Different “Angles of Attack”</a:t>
            </a:r>
          </a:p>
          <a:p>
            <a:pPr lvl="1"/>
            <a:r>
              <a:rPr lang="en-US" dirty="0"/>
              <a:t>Cruising phase (need ‘enough’ lift)</a:t>
            </a:r>
          </a:p>
          <a:p>
            <a:pPr lvl="2"/>
            <a:r>
              <a:rPr lang="en-US" dirty="0"/>
              <a:t>Faster airspeed, Lower AOA</a:t>
            </a:r>
          </a:p>
          <a:p>
            <a:pPr lvl="2"/>
            <a:r>
              <a:rPr lang="en-US" dirty="0"/>
              <a:t>Higher margin for a ‘stall’ event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Climbing phase (need more Lift)</a:t>
            </a:r>
          </a:p>
          <a:p>
            <a:pPr lvl="2"/>
            <a:r>
              <a:rPr lang="en-US" dirty="0"/>
              <a:t>Slower airspeed, Higher AOA</a:t>
            </a:r>
          </a:p>
          <a:p>
            <a:pPr lvl="2"/>
            <a:r>
              <a:rPr lang="en-US" dirty="0"/>
              <a:t>More Lift, more drag</a:t>
            </a:r>
          </a:p>
          <a:p>
            <a:pPr lvl="2"/>
            <a:r>
              <a:rPr lang="en-US" dirty="0"/>
              <a:t>Lower margin for a ‘stall’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180628-D338-4736-82D2-1277364AE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444" y="580410"/>
            <a:ext cx="3118708" cy="41174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AEA22C4-38C0-466A-B0ED-0D27DF4F43A4}"/>
                  </a:ext>
                </a:extLst>
              </p14:cNvPr>
              <p14:cNvContentPartPr/>
              <p14:nvPr/>
            </p14:nvContentPartPr>
            <p14:xfrm>
              <a:off x="5075441" y="1227185"/>
              <a:ext cx="60120" cy="166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EA22C4-38C0-466A-B0ED-0D27DF4F43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6441" y="1218185"/>
                <a:ext cx="77760" cy="18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71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AOA versus Lift/Drag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Higher AOA means more Lift!!!</a:t>
            </a:r>
          </a:p>
          <a:p>
            <a:pPr lvl="1"/>
            <a:r>
              <a:rPr lang="en-US" dirty="0"/>
              <a:t>(to a point, then...wow)</a:t>
            </a:r>
          </a:p>
          <a:p>
            <a:pPr lvl="1"/>
            <a:endParaRPr lang="en-US" dirty="0"/>
          </a:p>
          <a:p>
            <a:r>
              <a:rPr lang="en-US" dirty="0"/>
              <a:t>Higher AOA means more Drag</a:t>
            </a:r>
          </a:p>
          <a:p>
            <a:endParaRPr lang="en-US" dirty="0"/>
          </a:p>
          <a:p>
            <a:r>
              <a:rPr lang="en-US" dirty="0"/>
              <a:t>Critical Angle Of Attack</a:t>
            </a:r>
          </a:p>
          <a:p>
            <a:pPr lvl="1"/>
            <a:r>
              <a:rPr lang="en-US" dirty="0"/>
              <a:t>Typically, 15-18degrees</a:t>
            </a:r>
          </a:p>
          <a:p>
            <a:pPr lvl="1"/>
            <a:r>
              <a:rPr lang="en-US" dirty="0"/>
              <a:t>Lift drops dramatically, Drag increases dramatically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EA407-BB16-477A-8431-E501D8B22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544" y="388834"/>
            <a:ext cx="3995536" cy="37394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5BCF51C-DBAB-433E-BE36-922B713BA24C}"/>
                  </a:ext>
                </a:extLst>
              </p14:cNvPr>
              <p14:cNvContentPartPr/>
              <p14:nvPr/>
            </p14:nvContentPartPr>
            <p14:xfrm>
              <a:off x="4699601" y="1434185"/>
              <a:ext cx="104760" cy="1157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5BCF51C-DBAB-433E-BE36-922B713BA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90961" y="1425545"/>
                <a:ext cx="122400" cy="11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75FDF5F-0D15-4E49-AC42-23C2B341260C}"/>
                  </a:ext>
                </a:extLst>
              </p14:cNvPr>
              <p14:cNvContentPartPr/>
              <p14:nvPr/>
            </p14:nvContentPartPr>
            <p14:xfrm>
              <a:off x="7371881" y="1087145"/>
              <a:ext cx="671040" cy="513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75FDF5F-0D15-4E49-AC42-23C2B341260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62881" y="1078505"/>
                <a:ext cx="688680" cy="53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717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to the Wing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At critical angle of attack, airflow is no longer smoothly flowing over the wing</a:t>
            </a:r>
          </a:p>
          <a:p>
            <a:pPr lvl="1"/>
            <a:r>
              <a:rPr lang="en-US" dirty="0"/>
              <a:t>Airflow becomes turbulent over the surface of the wing</a:t>
            </a:r>
          </a:p>
          <a:p>
            <a:pPr lvl="1"/>
            <a:r>
              <a:rPr lang="en-US" dirty="0"/>
              <a:t>Stalling conditions begin from the rear of the wing and work forward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FE95AE-CBBD-4298-AC8E-F0571686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76" y="2571750"/>
            <a:ext cx="3408366" cy="1803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E65CC5-BDD0-4B66-A2E5-48296BEBA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564" y="129004"/>
            <a:ext cx="4145388" cy="1074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EA975A-5D07-4B53-9AC2-A601F31A2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762" y="2298370"/>
            <a:ext cx="4016115" cy="2391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5153CE9-F51D-4739-83D5-896DC4F259D6}"/>
                  </a:ext>
                </a:extLst>
              </p14:cNvPr>
              <p14:cNvContentPartPr/>
              <p14:nvPr/>
            </p14:nvContentPartPr>
            <p14:xfrm>
              <a:off x="570761" y="4093145"/>
              <a:ext cx="220320" cy="11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5153CE9-F51D-4739-83D5-896DC4F259D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2121" y="4084145"/>
                <a:ext cx="23796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6F4BF0F-718D-4910-A2EF-31EA74B785D8}"/>
                  </a:ext>
                </a:extLst>
              </p14:cNvPr>
              <p14:cNvContentPartPr/>
              <p14:nvPr/>
            </p14:nvContentPartPr>
            <p14:xfrm>
              <a:off x="2447081" y="4111505"/>
              <a:ext cx="198000" cy="22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6F4BF0F-718D-4910-A2EF-31EA74B785D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38441" y="4102865"/>
                <a:ext cx="215640" cy="4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0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Detect a Stall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detect a Stall is about to occur</a:t>
            </a:r>
          </a:p>
          <a:p>
            <a:pPr lvl="1"/>
            <a:r>
              <a:rPr lang="en-US" dirty="0"/>
              <a:t>Horn or Sensor indication inside the cockpit (horn/tab/AOA device)</a:t>
            </a:r>
          </a:p>
          <a:p>
            <a:pPr lvl="1"/>
            <a:r>
              <a:rPr lang="en-US" dirty="0"/>
              <a:t>Recognizing slow airspeed</a:t>
            </a:r>
          </a:p>
          <a:p>
            <a:pPr lvl="1"/>
            <a:r>
              <a:rPr lang="en-US" dirty="0"/>
              <a:t>Buffeting (from the turbulent air)</a:t>
            </a:r>
          </a:p>
          <a:p>
            <a:pPr lvl="1"/>
            <a:r>
              <a:rPr lang="en-US" dirty="0"/>
              <a:t>Reduced noise of airflow</a:t>
            </a:r>
          </a:p>
          <a:p>
            <a:pPr lvl="1"/>
            <a:r>
              <a:rPr lang="en-US" dirty="0"/>
              <a:t>Nose High attitude</a:t>
            </a:r>
          </a:p>
          <a:p>
            <a:pPr lvl="1"/>
            <a:r>
              <a:rPr lang="en-US" dirty="0"/>
              <a:t>Inability to stop descending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5DB717-F10B-4304-A55C-EA93C97D1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461" y="144907"/>
            <a:ext cx="2001990" cy="1402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4E798F-7AE1-44B8-81EB-ECF8A7FE2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659" y="1931318"/>
            <a:ext cx="2092975" cy="14194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3DD9AF-156E-4E6F-BE33-B5D4AAD4A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981" y="3004571"/>
            <a:ext cx="1463007" cy="1133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8C829-17D7-47C2-B8EA-A113268D5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123" y="4156160"/>
            <a:ext cx="1126907" cy="2967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78C1C3F-2F3D-46DC-B22D-1BCE87DB9794}"/>
                  </a:ext>
                </a:extLst>
              </p14:cNvPr>
              <p14:cNvContentPartPr/>
              <p14:nvPr/>
            </p14:nvContentPartPr>
            <p14:xfrm>
              <a:off x="7533521" y="3204305"/>
              <a:ext cx="669960" cy="434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78C1C3F-2F3D-46DC-B22D-1BCE87DB979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524881" y="3195665"/>
                <a:ext cx="687600" cy="45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46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A973E-9FF1-407C-9172-20974A2C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A623A-5826-4C63-A7AB-029CA531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before the wings stall: “Stall about to Break”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6612-03EB-4DAE-9C0D-7154AEDF45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BD2DE7-E80A-4358-BF1C-5A0EE66E6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76" y="1203325"/>
            <a:ext cx="5718067" cy="30396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660412F-BC0F-41F0-AB30-36C7CA9D201A}"/>
                  </a:ext>
                </a:extLst>
              </p14:cNvPr>
              <p14:cNvContentPartPr/>
              <p14:nvPr/>
            </p14:nvContentPartPr>
            <p14:xfrm>
              <a:off x="2082041" y="4000985"/>
              <a:ext cx="635400" cy="26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660412F-BC0F-41F0-AB30-36C7CA9D20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73401" y="3991985"/>
                <a:ext cx="653040" cy="4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096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t_PPT Template_ClearPro_16x9">
  <a:themeElements>
    <a:clrScheme name="Intel Color Palette">
      <a:dk1>
        <a:sysClr val="windowText" lastClr="000000"/>
      </a:dk1>
      <a:lt1>
        <a:sysClr val="window" lastClr="FFFFFF"/>
      </a:lt1>
      <a:dk2>
        <a:srgbClr val="003C71"/>
      </a:dk2>
      <a:lt2>
        <a:srgbClr val="B1BABF"/>
      </a:lt2>
      <a:accent1>
        <a:srgbClr val="0071C5"/>
      </a:accent1>
      <a:accent2>
        <a:srgbClr val="00AEEF"/>
      </a:accent2>
      <a:accent3>
        <a:srgbClr val="F3D54E"/>
      </a:accent3>
      <a:accent4>
        <a:srgbClr val="FFA300"/>
      </a:accent4>
      <a:accent5>
        <a:srgbClr val="FC4C02"/>
      </a:accent5>
      <a:accent6>
        <a:srgbClr val="C3D600"/>
      </a:accent6>
      <a:hlink>
        <a:srgbClr val="0071C5"/>
      </a:hlink>
      <a:folHlink>
        <a:srgbClr val="00AEEF"/>
      </a:folHlink>
    </a:clrScheme>
    <a:fontScheme name="Intel Clear">
      <a:majorFont>
        <a:latin typeface="Intel Clear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spAutoFit/>
      </a:bodyPr>
      <a:lstStyle>
        <a:defPPr>
          <a:defRPr sz="1100" dirty="0" err="1" smtClean="0">
            <a:solidFill>
              <a:srgbClr val="003C7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D591F06E-7D70-4EEC-9D1D-552E25DC9548}" vid="{AFEB1F34-173A-4799-BDEB-3918A14DAD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D591F06E-7D70-4EEC-9D1D-552E25DC9548}" vid="{C4941FC5-BBC8-497C-86D8-46F400847BE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800</Words>
  <Application>Microsoft Office PowerPoint</Application>
  <PresentationFormat>On-screen Show (16:9)</PresentationFormat>
  <Paragraphs>117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Intel Clear</vt:lpstr>
      <vt:lpstr>Intel Clear Pro</vt:lpstr>
      <vt:lpstr>Wingdings</vt:lpstr>
      <vt:lpstr>Int_PPT Template_ClearPro_16x9</vt:lpstr>
      <vt:lpstr>Office Theme</vt:lpstr>
      <vt:lpstr>Benefits of  .....Drinkable Oats.....</vt:lpstr>
      <vt:lpstr>Aerodynamics of an Airplane ‘Stall’</vt:lpstr>
      <vt:lpstr>What is an ‘Aerodynamic Stall’</vt:lpstr>
      <vt:lpstr>Terms/Phrases</vt:lpstr>
      <vt:lpstr>AOA and Phases of Flight</vt:lpstr>
      <vt:lpstr>AOA versus Lift/Drag</vt:lpstr>
      <vt:lpstr>What Happens to the Wing</vt:lpstr>
      <vt:lpstr>How to Detect a Stall</vt:lpstr>
      <vt:lpstr>Just before the wings stall: “Stall about to Break”</vt:lpstr>
      <vt:lpstr>What Happens to the Airplane</vt:lpstr>
      <vt:lpstr>Recovery from a Stall</vt:lpstr>
      <vt:lpstr>Performing a ‘Stall’ (training)</vt:lpstr>
      <vt:lpstr>When Can a ‘Stall’ Occur</vt:lpstr>
      <vt:lpstr>On Landing: ‘too low’ on final approach</vt:lpstr>
      <vt:lpstr>Stall possibilities on Takeoff</vt:lpstr>
      <vt:lpstr>What Happens if Wings are not stalled Equally</vt:lpstr>
      <vt:lpstr>Stalls can become ‘Spins’</vt:lpstr>
      <vt:lpstr>Training for ‘Spins and Recovery”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CTPClassification=CTP_NT</cp:keywords>
  <cp:lastModifiedBy/>
  <cp:revision>1</cp:revision>
  <dcterms:created xsi:type="dcterms:W3CDTF">2019-12-13T19:02:16Z</dcterms:created>
  <dcterms:modified xsi:type="dcterms:W3CDTF">2022-05-13T22:22:33Z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7f1a22a2-bf74-44f2-829d-8aa75049c66f</vt:lpwstr>
  </property>
  <property fmtid="{D5CDD505-2E9C-101B-9397-08002B2CF9AE}" pid="3" name="CTP_TimeStamp">
    <vt:lpwstr>2019-12-13 19:08:34Z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  <property fmtid="{D5CDD505-2E9C-101B-9397-08002B2CF9AE}" pid="8" name="Jive_LatestUserAccountName">
    <vt:lpwstr>mdbeyer</vt:lpwstr>
  </property>
  <property fmtid="{D5CDD505-2E9C-101B-9397-08002B2CF9AE}" pid="9" name="Offisync_ProviderInitializationData">
    <vt:lpwstr>https://soco.intel.com</vt:lpwstr>
  </property>
  <property fmtid="{D5CDD505-2E9C-101B-9397-08002B2CF9AE}" pid="10" name="Jive_VersionGuid">
    <vt:lpwstr>51d973b4-12e9-4680-82c9-d842a4c2f4df</vt:lpwstr>
  </property>
  <property fmtid="{D5CDD505-2E9C-101B-9397-08002B2CF9AE}" pid="11" name="Offisync_UpdateToken">
    <vt:lpwstr>1</vt:lpwstr>
  </property>
  <property fmtid="{D5CDD505-2E9C-101B-9397-08002B2CF9AE}" pid="12" name="Offisync_ServerID">
    <vt:lpwstr>d001a694-7c66-4352-b53b-895ffdce369f</vt:lpwstr>
  </property>
  <property fmtid="{D5CDD505-2E9C-101B-9397-08002B2CF9AE}" pid="13" name="Offisync_UniqueId">
    <vt:lpwstr>2679861</vt:lpwstr>
  </property>
</Properties>
</file>